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</p:sldMasterIdLst>
  <p:notesMasterIdLst>
    <p:notesMasterId r:id="rId17"/>
  </p:notesMasterIdLst>
  <p:handoutMasterIdLst>
    <p:handoutMasterId r:id="rId18"/>
  </p:handoutMasterIdLst>
  <p:sldIdLst>
    <p:sldId id="278" r:id="rId4"/>
    <p:sldId id="256" r:id="rId5"/>
    <p:sldId id="269" r:id="rId6"/>
    <p:sldId id="271" r:id="rId7"/>
    <p:sldId id="260" r:id="rId8"/>
    <p:sldId id="272" r:id="rId9"/>
    <p:sldId id="275" r:id="rId10"/>
    <p:sldId id="274" r:id="rId11"/>
    <p:sldId id="261" r:id="rId12"/>
    <p:sldId id="273" r:id="rId13"/>
    <p:sldId id="258" r:id="rId14"/>
    <p:sldId id="276" r:id="rId15"/>
    <p:sldId id="270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92" autoAdjust="0"/>
  </p:normalViewPr>
  <p:slideViewPr>
    <p:cSldViewPr>
      <p:cViewPr varScale="1">
        <p:scale>
          <a:sx n="70" d="100"/>
          <a:sy n="70" d="100"/>
        </p:scale>
        <p:origin x="536" y="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1/6/2016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1/6/2016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1/6/2016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1/6/2016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1/6/2016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371601"/>
            <a:ext cx="10462075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62" y="3505200"/>
            <a:ext cx="853217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162" y="3398520"/>
            <a:ext cx="104620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781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A03-6198-0B47-B17D-F4C335573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07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2362201"/>
            <a:ext cx="10360501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4626865"/>
            <a:ext cx="10360501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A03-6198-0B47-B17D-F4C3355734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106" y="4599432"/>
            <a:ext cx="104620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779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73352"/>
            <a:ext cx="5383398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73352"/>
            <a:ext cx="5383398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A03-6198-0B47-B17D-F4C335573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40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76400"/>
            <a:ext cx="5241195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438400"/>
            <a:ext cx="524119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8189" y="1676400"/>
            <a:ext cx="5241195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189" y="2438400"/>
            <a:ext cx="524119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A03-6198-0B47-B17D-F4C3355734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0362" y="4045691"/>
            <a:ext cx="4709160" cy="105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719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A03-6198-0B47-B17D-F4C335573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64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A03-6198-0B47-B17D-F4C335573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39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92080"/>
            <a:ext cx="2852185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1368" y="792080"/>
            <a:ext cx="7618016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2130553"/>
            <a:ext cx="2852185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1188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44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1/6/2016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92480"/>
            <a:ext cx="2856163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487" y="838201"/>
            <a:ext cx="787047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2133600"/>
            <a:ext cx="2852185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A03-6198-0B47-B17D-F4C335573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4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A03-6198-0B47-B17D-F4C335573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02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600"/>
            <a:ext cx="2742486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609600"/>
            <a:ext cx="802431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C888-C933-1345-8874-FB2BBB46DAA1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0A03-6198-0B47-B17D-F4C335573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7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1/6/2016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1/6/2016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1/6/2016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1/6/2016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1/6/2016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1/6/2016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1/6/2016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1/6/2016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88825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33400"/>
            <a:ext cx="10969943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0"/>
            <a:ext cx="10969943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88825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18288"/>
            <a:ext cx="3859795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fld id="{DD2BC888-C933-1345-8874-FB2BBB46DAA1}" type="datetimeFigureOut">
              <a:rPr lang="en-US" smtClean="0"/>
              <a:pPr defTabSz="45720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0810" y="18288"/>
            <a:ext cx="5484971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7354" y="18288"/>
            <a:ext cx="142203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defTabSz="457200"/>
            <a:fld id="{19700A03-6198-0B47-B17D-F4C335573493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1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2208212" y="1295217"/>
            <a:ext cx="7848600" cy="1927225"/>
          </a:xfrm>
        </p:spPr>
        <p:txBody>
          <a:bodyPr/>
          <a:lstStyle/>
          <a:p>
            <a:r>
              <a:rPr lang="en-US" cap="none" dirty="0" smtClean="0">
                <a:solidFill>
                  <a:srgbClr val="408000"/>
                </a:solidFill>
                <a:latin typeface="Georgia"/>
                <a:cs typeface="Georgia"/>
              </a:rPr>
              <a:t>Perimeter Trap Crops Using Chicken Tractors</a:t>
            </a:r>
            <a:endParaRPr lang="en-US" cap="none" dirty="0">
              <a:solidFill>
                <a:srgbClr val="408000"/>
              </a:solidFill>
              <a:latin typeface="Georgia"/>
              <a:cs typeface="Georgia"/>
            </a:endParaRPr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914162" y="3505200"/>
            <a:ext cx="10133250" cy="175260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Gary Wenig – Rocky Creek Valley Farm, SARE Grant Number FNC13-938</a:t>
            </a:r>
          </a:p>
          <a:p>
            <a:r>
              <a:rPr lang="en-US" dirty="0">
                <a:latin typeface="Georgia"/>
                <a:cs typeface="Georgia"/>
              </a:rPr>
              <a:t>Jaime C. </a:t>
            </a:r>
            <a:r>
              <a:rPr lang="en-US" dirty="0" err="1">
                <a:latin typeface="Georgia"/>
                <a:cs typeface="Georgia"/>
              </a:rPr>
              <a:t>Piñero</a:t>
            </a:r>
            <a:r>
              <a:rPr lang="en-US" dirty="0">
                <a:latin typeface="Georgia"/>
                <a:cs typeface="Georgia"/>
              </a:rPr>
              <a:t> Ph.D</a:t>
            </a:r>
            <a:r>
              <a:rPr lang="en-US" dirty="0" smtClean="0">
                <a:latin typeface="Georgia"/>
                <a:cs typeface="Georgia"/>
              </a:rPr>
              <a:t>. – Lincoln University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89987" y="4520154"/>
            <a:ext cx="3935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dirty="0">
                <a:solidFill>
                  <a:srgbClr val="408000"/>
                </a:solidFill>
                <a:latin typeface="Georgia"/>
                <a:cs typeface="Georgia"/>
              </a:rPr>
              <a:t>NCR-SARE’s Farmers Forum, 2016</a:t>
            </a:r>
          </a:p>
        </p:txBody>
      </p:sp>
      <p:pic>
        <p:nvPicPr>
          <p:cNvPr id="22" name="Picture 21" descr="NCR-25-side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46" y="4889486"/>
            <a:ext cx="4239589" cy="16221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32178" y="5020235"/>
            <a:ext cx="2330823" cy="788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www.RockyCreekValley.com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13" y="16764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5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03848" y="152400"/>
            <a:ext cx="9751060" cy="1295400"/>
          </a:xfrm>
        </p:spPr>
        <p:txBody>
          <a:bodyPr/>
          <a:lstStyle/>
          <a:p>
            <a:r>
              <a:rPr lang="en-US" dirty="0" smtClean="0"/>
              <a:t>SARE IPM 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6412" y="1981200"/>
            <a:ext cx="8289496" cy="4572000"/>
          </a:xfrm>
        </p:spPr>
        <p:txBody>
          <a:bodyPr/>
          <a:lstStyle/>
          <a:p>
            <a:r>
              <a:rPr lang="en-US" dirty="0" smtClean="0"/>
              <a:t>Perimeter trap crops are a 100% success story</a:t>
            </a:r>
            <a:endParaRPr lang="en-US" dirty="0"/>
          </a:p>
          <a:p>
            <a:r>
              <a:rPr lang="en-US" dirty="0" smtClean="0"/>
              <a:t>Provides several alternative methods for pest control</a:t>
            </a:r>
            <a:endParaRPr lang="en-US" dirty="0"/>
          </a:p>
          <a:p>
            <a:r>
              <a:rPr lang="en-US" dirty="0" smtClean="0"/>
              <a:t>Greatly reduces pesticide usage</a:t>
            </a:r>
          </a:p>
          <a:p>
            <a:r>
              <a:rPr lang="en-US" dirty="0" smtClean="0"/>
              <a:t>Highly beneficial to certified organic growers</a:t>
            </a:r>
          </a:p>
          <a:p>
            <a:r>
              <a:rPr lang="en-US" dirty="0" smtClean="0"/>
              <a:t>Overall our IPM test was a great success</a:t>
            </a:r>
          </a:p>
          <a:p>
            <a:r>
              <a:rPr lang="en-US" dirty="0" smtClean="0"/>
              <a:t>Thanks to: Dr. Pinero, Jacob Wilson, Susan Jaster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2667000"/>
            <a:ext cx="21907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3" y="1066800"/>
            <a:ext cx="6952130" cy="53721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 Test Phase II</a:t>
            </a:r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999412" y="914400"/>
            <a:ext cx="3657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Concept: place the free range chickens in </a:t>
            </a:r>
            <a:r>
              <a:rPr lang="en-US" altLang="en-US" dirty="0"/>
              <a:t>a permanent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pen surrounding the garden plots with trap crops and sacrificial crops in the pen.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35897" y="3581400"/>
            <a:ext cx="3562199" cy="188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747" indent="-304747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Buckwheat, Millet, Yarrow, Tansy, etc.</a:t>
            </a:r>
          </a:p>
          <a:p>
            <a:pPr marL="304747" indent="-304747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Blue Hubbard</a:t>
            </a:r>
          </a:p>
          <a:p>
            <a:pPr marL="304747" indent="-304747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Cherry Tomatoes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Perimeter Trap Crops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Rocky Creek Valley Farm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37012" y="4038600"/>
            <a:ext cx="4343400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7200" dirty="0" smtClean="0"/>
              <a:t>Questions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9558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 Natural</a:t>
            </a:r>
            <a:br>
              <a:rPr lang="en-US" dirty="0" smtClean="0"/>
            </a:br>
            <a:r>
              <a:rPr lang="en-US" dirty="0" smtClean="0"/>
              <a:t>Sustainable Agriculture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Rocky Creek Valley Farm – Gary Wenig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 Crops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Sorghum Sudan Grass</a:t>
            </a:r>
            <a:endParaRPr lang="en-US" dirty="0"/>
          </a:p>
          <a:p>
            <a:r>
              <a:rPr lang="en-US" dirty="0" smtClean="0"/>
              <a:t>Buckwheat</a:t>
            </a:r>
            <a:endParaRPr lang="en-US" dirty="0"/>
          </a:p>
          <a:p>
            <a:r>
              <a:rPr lang="en-US" dirty="0" smtClean="0"/>
              <a:t>Millet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24" y="946131"/>
            <a:ext cx="4875212" cy="365640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20" y="3639372"/>
            <a:ext cx="1097280" cy="99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8612" y="4971871"/>
            <a:ext cx="9369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ennel</a:t>
            </a:r>
            <a:r>
              <a:rPr lang="en-US" dirty="0"/>
              <a:t>, dill, yarrow, coriander, tansy, buckwheat &amp; millet attracts lady bugs, lacewing, hover flies, parasitic mini-wasps, tachinid flies. These are beneficial insects that kill the bad </a:t>
            </a:r>
            <a:r>
              <a:rPr lang="en-US" dirty="0" smtClean="0"/>
              <a:t>pests </a:t>
            </a:r>
            <a:r>
              <a:rPr lang="en-US" dirty="0"/>
              <a:t>in your garden.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103812" y="1905000"/>
            <a:ext cx="3124200" cy="15240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03612" y="2460498"/>
            <a:ext cx="5257800" cy="254292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17812" y="3090209"/>
            <a:ext cx="6781800" cy="239761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6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Beneficial Insects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05" y="1828800"/>
            <a:ext cx="4875213" cy="365640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5" r="25582"/>
          <a:stretch/>
        </p:blipFill>
        <p:spPr>
          <a:xfrm>
            <a:off x="8913812" y="3644304"/>
            <a:ext cx="2667000" cy="2755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3" y="1828800"/>
            <a:ext cx="2133600" cy="2143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94702" y="2927256"/>
            <a:ext cx="2909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Parasitic </a:t>
            </a:r>
            <a:r>
              <a:rPr lang="en-US" dirty="0"/>
              <a:t>mini-wasps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6099" y="4122092"/>
            <a:ext cx="1329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Ladybug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99011" y="5715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Millet at maturity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5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 &amp; Planting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3" y="1689100"/>
            <a:ext cx="4368801" cy="327660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736600"/>
            <a:ext cx="2914650" cy="518160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12" y="736600"/>
            <a:ext cx="2971800" cy="167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24" y="2735660"/>
            <a:ext cx="2973388" cy="2230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823" y="5486400"/>
            <a:ext cx="7799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Millet, Buckwheat, Sorghum Sudan Grass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152400"/>
            <a:ext cx="9751060" cy="1295400"/>
          </a:xfrm>
        </p:spPr>
        <p:txBody>
          <a:bodyPr/>
          <a:lstStyle/>
          <a:p>
            <a:r>
              <a:rPr lang="en-US" dirty="0" smtClean="0"/>
              <a:t>Blue Hubbard Sacrificial Plants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3669407"/>
            <a:ext cx="4875213" cy="274230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6" y="1600200"/>
            <a:ext cx="3240379" cy="18227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5612" y="1910292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Attracts:</a:t>
            </a:r>
          </a:p>
          <a:p>
            <a:r>
              <a:rPr lang="en-US" dirty="0" smtClean="0"/>
              <a:t>squash bugs &amp; cucumber beetles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3669407"/>
            <a:ext cx="3657005" cy="274275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03814" y="1569720"/>
            <a:ext cx="3124200" cy="17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7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Planting Guide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12" y="3352800"/>
            <a:ext cx="8290560" cy="316992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2" y="610494"/>
            <a:ext cx="4875212" cy="27423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1752600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1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Pesticide Usages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2" y="1752600"/>
            <a:ext cx="6299201" cy="4724400"/>
          </a:xfrm>
        </p:spPr>
      </p:pic>
      <p:sp>
        <p:nvSpPr>
          <p:cNvPr id="5" name="TextBox 4"/>
          <p:cNvSpPr txBox="1"/>
          <p:nvPr/>
        </p:nvSpPr>
        <p:spPr>
          <a:xfrm>
            <a:off x="7999412" y="1752600"/>
            <a:ext cx="3657600" cy="349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47" indent="-304747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/>
              <a:t>Squash bug </a:t>
            </a:r>
            <a:r>
              <a:rPr lang="en-US" sz="2800" dirty="0" smtClean="0"/>
              <a:t>eggs</a:t>
            </a:r>
            <a:endParaRPr lang="en-US" sz="2800" dirty="0"/>
          </a:p>
          <a:p>
            <a:pPr marL="304747" indent="-304747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/>
              <a:t>Procedural </a:t>
            </a:r>
            <a:r>
              <a:rPr lang="en-US" sz="2800" dirty="0" smtClean="0"/>
              <a:t>issue resolved</a:t>
            </a:r>
          </a:p>
          <a:p>
            <a:pPr marL="304747" indent="-304747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/>
              <a:t>Reconstruct </a:t>
            </a:r>
            <a:r>
              <a:rPr lang="en-US" sz="2800" dirty="0" smtClean="0"/>
              <a:t>the experiment</a:t>
            </a:r>
            <a:endParaRPr lang="en-US" sz="2800" dirty="0"/>
          </a:p>
          <a:p>
            <a:pPr marL="304747" indent="-304747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/>
              <a:t>Ghost pepper experiment</a:t>
            </a:r>
          </a:p>
        </p:txBody>
      </p:sp>
    </p:spTree>
    <p:extLst>
      <p:ext uri="{BB962C8B-B14F-4D97-AF65-F5344CB8AC3E}">
        <p14:creationId xmlns:p14="http://schemas.microsoft.com/office/powerpoint/2010/main" val="194939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www.RockyCreekValley.com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13" y="16764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63CEF8-E427-41A3-B701-02CD4579E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0</TotalTime>
  <Words>237</Words>
  <Application>Microsoft Office PowerPoint</Application>
  <PresentationFormat>Custom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Constantia</vt:lpstr>
      <vt:lpstr>Georgia</vt:lpstr>
      <vt:lpstr>Cooking 16x9</vt:lpstr>
      <vt:lpstr>Clarity</vt:lpstr>
      <vt:lpstr>Perimeter Trap Crops Using Chicken Tractors</vt:lpstr>
      <vt:lpstr>All Natural Sustainable Agriculture</vt:lpstr>
      <vt:lpstr>Trap Crops</vt:lpstr>
      <vt:lpstr>Beneficial Insects</vt:lpstr>
      <vt:lpstr>Prep &amp; Planting</vt:lpstr>
      <vt:lpstr>Blue Hubbard Sacrificial Plants</vt:lpstr>
      <vt:lpstr>Planting Guide</vt:lpstr>
      <vt:lpstr>Reduced Pesticide Usages</vt:lpstr>
      <vt:lpstr>www.RockyCreekValley.com</vt:lpstr>
      <vt:lpstr>www.RockyCreekValley.com</vt:lpstr>
      <vt:lpstr>SARE IPM Summary</vt:lpstr>
      <vt:lpstr>IPM Test Phase II</vt:lpstr>
      <vt:lpstr>Perimeter Trap Crops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2015-03-11T01:20:15Z</dcterms:created>
  <dcterms:modified xsi:type="dcterms:W3CDTF">2016-01-06T15:03:47Z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